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60" r:id="rId3"/>
    <p:sldId id="257" r:id="rId4"/>
    <p:sldId id="265" r:id="rId5"/>
    <p:sldId id="270" r:id="rId6"/>
    <p:sldId id="280" r:id="rId7"/>
    <p:sldId id="281" r:id="rId8"/>
    <p:sldId id="276" r:id="rId9"/>
    <p:sldId id="277" r:id="rId10"/>
    <p:sldId id="324" r:id="rId11"/>
    <p:sldId id="326" r:id="rId12"/>
    <p:sldId id="327" r:id="rId13"/>
    <p:sldId id="340" r:id="rId14"/>
    <p:sldId id="328" r:id="rId15"/>
    <p:sldId id="325" r:id="rId16"/>
    <p:sldId id="258" r:id="rId17"/>
    <p:sldId id="266" r:id="rId18"/>
    <p:sldId id="268" r:id="rId19"/>
    <p:sldId id="267" r:id="rId20"/>
    <p:sldId id="273" r:id="rId21"/>
    <p:sldId id="278" r:id="rId22"/>
    <p:sldId id="291" r:id="rId23"/>
    <p:sldId id="304" r:id="rId24"/>
    <p:sldId id="306" r:id="rId25"/>
    <p:sldId id="283" r:id="rId26"/>
    <p:sldId id="305" r:id="rId27"/>
    <p:sldId id="284" r:id="rId28"/>
    <p:sldId id="285" r:id="rId29"/>
    <p:sldId id="307" r:id="rId30"/>
    <p:sldId id="308" r:id="rId31"/>
    <p:sldId id="287" r:id="rId32"/>
    <p:sldId id="309" r:id="rId33"/>
    <p:sldId id="301" r:id="rId34"/>
    <p:sldId id="330" r:id="rId35"/>
    <p:sldId id="310" r:id="rId36"/>
    <p:sldId id="274" r:id="rId37"/>
    <p:sldId id="286" r:id="rId38"/>
    <p:sldId id="289" r:id="rId39"/>
    <p:sldId id="312" r:id="rId40"/>
    <p:sldId id="292" r:id="rId41"/>
    <p:sldId id="313" r:id="rId42"/>
    <p:sldId id="290" r:id="rId43"/>
    <p:sldId id="293" r:id="rId44"/>
    <p:sldId id="314" r:id="rId45"/>
    <p:sldId id="294" r:id="rId46"/>
    <p:sldId id="318" r:id="rId47"/>
    <p:sldId id="319" r:id="rId48"/>
    <p:sldId id="317" r:id="rId49"/>
    <p:sldId id="320" r:id="rId50"/>
    <p:sldId id="295" r:id="rId51"/>
    <p:sldId id="296" r:id="rId52"/>
    <p:sldId id="322" r:id="rId53"/>
    <p:sldId id="316" r:id="rId54"/>
    <p:sldId id="331" r:id="rId55"/>
    <p:sldId id="329" r:id="rId56"/>
    <p:sldId id="275" r:id="rId57"/>
    <p:sldId id="334" r:id="rId58"/>
    <p:sldId id="335" r:id="rId59"/>
    <p:sldId id="333" r:id="rId60"/>
    <p:sldId id="336" r:id="rId61"/>
    <p:sldId id="338" r:id="rId62"/>
    <p:sldId id="337" r:id="rId63"/>
    <p:sldId id="339" r:id="rId64"/>
    <p:sldId id="33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60"/>
            <p14:sldId id="257"/>
            <p14:sldId id="265"/>
            <p14:sldId id="270"/>
            <p14:sldId id="280"/>
            <p14:sldId id="281"/>
            <p14:sldId id="276"/>
            <p14:sldId id="277"/>
            <p14:sldId id="324"/>
            <p14:sldId id="326"/>
            <p14:sldId id="327"/>
            <p14:sldId id="340"/>
            <p14:sldId id="328"/>
            <p14:sldId id="325"/>
            <p14:sldId id="258"/>
            <p14:sldId id="266"/>
            <p14:sldId id="268"/>
            <p14:sldId id="267"/>
            <p14:sldId id="273"/>
            <p14:sldId id="278"/>
            <p14:sldId id="291"/>
            <p14:sldId id="304"/>
            <p14:sldId id="306"/>
            <p14:sldId id="283"/>
            <p14:sldId id="305"/>
            <p14:sldId id="284"/>
            <p14:sldId id="285"/>
            <p14:sldId id="307"/>
            <p14:sldId id="308"/>
            <p14:sldId id="287"/>
            <p14:sldId id="309"/>
            <p14:sldId id="301"/>
            <p14:sldId id="330"/>
            <p14:sldId id="310"/>
            <p14:sldId id="274"/>
            <p14:sldId id="286"/>
            <p14:sldId id="289"/>
            <p14:sldId id="312"/>
            <p14:sldId id="292"/>
            <p14:sldId id="313"/>
            <p14:sldId id="290"/>
            <p14:sldId id="293"/>
            <p14:sldId id="314"/>
            <p14:sldId id="294"/>
            <p14:sldId id="318"/>
            <p14:sldId id="319"/>
            <p14:sldId id="317"/>
            <p14:sldId id="320"/>
            <p14:sldId id="295"/>
            <p14:sldId id="296"/>
            <p14:sldId id="322"/>
            <p14:sldId id="316"/>
            <p14:sldId id="331"/>
            <p14:sldId id="329"/>
            <p14:sldId id="275"/>
            <p14:sldId id="334"/>
            <p14:sldId id="335"/>
            <p14:sldId id="333"/>
            <p14:sldId id="336"/>
            <p14:sldId id="338"/>
            <p14:sldId id="337"/>
            <p14:sldId id="339"/>
            <p14:sldId id="332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73423"/>
  </p:normalViewPr>
  <p:slideViewPr>
    <p:cSldViewPr snapToGrid="0" snapToObjects="1">
      <p:cViewPr>
        <p:scale>
          <a:sx n="75" d="100"/>
          <a:sy n="75" d="100"/>
        </p:scale>
        <p:origin x="-1860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8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25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8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8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9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54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8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49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4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1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1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71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83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30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82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79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8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87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10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94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2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04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81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6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92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0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1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53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91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2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07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71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976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4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>
                <a:latin typeface="Avenir Book" charset="0"/>
                <a:ea typeface="Avenir Book" charset="0"/>
                <a:cs typeface="Avenir Book" charset="0"/>
              </a:rPr>
              <a:t>The equation is the sum of all points </a:t>
            </a:r>
            <a:r>
              <a:rPr lang="en-US" sz="1200" i="1" dirty="0" err="1" smtClean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1200" i="1" dirty="0" smtClean="0">
                <a:latin typeface="Avenir Book" charset="0"/>
                <a:ea typeface="Avenir Book" charset="0"/>
                <a:cs typeface="Avenir Book" charset="0"/>
              </a:rPr>
              <a:t> minus the product of alphas, labels, values. α are parameters that are being tuned in order to maximize w.”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84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30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16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12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409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 is cross</a:t>
            </a:r>
            <a:r>
              <a:rPr lang="en-US" baseline="0" dirty="0" smtClean="0"/>
              <a:t> validated along a grid as it’s not a learned parameter, usually on an exponential scale base 10 (10^-1, 10^1)</a:t>
            </a:r>
            <a:endParaRPr lang="en-US" dirty="0" smtClean="0"/>
          </a:p>
          <a:p>
            <a:r>
              <a:rPr lang="en-US" dirty="0" smtClean="0"/>
              <a:t>Large C</a:t>
            </a:r>
            <a:r>
              <a:rPr lang="en-US" baseline="0" dirty="0" smtClean="0"/>
              <a:t> means smaller margin – slack matters more</a:t>
            </a:r>
          </a:p>
          <a:p>
            <a:r>
              <a:rPr lang="en-US" baseline="0" dirty="0" smtClean="0"/>
              <a:t>Small C means larger margin – slack is ignored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8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2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41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3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77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514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977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134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brain stores a lot of memory. The basic unit is</a:t>
            </a:r>
            <a:r>
              <a:rPr lang="en-US" baseline="0" dirty="0" smtClean="0"/>
              <a:t> the neuron. </a:t>
            </a:r>
            <a:r>
              <a:rPr lang="en-US" dirty="0" smtClean="0"/>
              <a:t>About 100 billion neurons per brain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Impulses move from neuron</a:t>
            </a:r>
            <a:r>
              <a:rPr lang="en-US" baseline="0" dirty="0" smtClean="0"/>
              <a:t> to neuron, passing information such as memories or reactions. Neurons fire in multiple directions with signals jumping from neuron to neuron.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804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9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673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04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77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728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370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68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28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6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liCbRZPrZA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8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Classifiers II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</a:t>
            </a: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Chen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4079" y="1807200"/>
            <a:ext cx="110484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Where does experimental design play into this?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feature selection?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application of the models?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50756" y="848487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to describe what happened in the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xplanatory analytics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and statistical methods to test a hypothesis pertaining to a theory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predictive the future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4298" y="2176036"/>
            <a:ext cx="2120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2455813"/>
            <a:ext cx="1956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Where does </a:t>
            </a:r>
            <a:r>
              <a:rPr lang="en-US" sz="24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experiment </a:t>
            </a:r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 play into this?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8506" y="3425309"/>
            <a:ext cx="2487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</a:t>
            </a: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about feature selection?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4298" y="4768920"/>
            <a:ext cx="2415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flipV="1">
            <a:off x="4729973" y="4474871"/>
            <a:ext cx="876754" cy="709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26437" y="2730142"/>
            <a:ext cx="832725" cy="386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4765764" y="3260256"/>
            <a:ext cx="693398" cy="7652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4765764" y="4025474"/>
            <a:ext cx="840963" cy="306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</p:cNvCxnSpPr>
          <p:nvPr/>
        </p:nvCxnSpPr>
        <p:spPr>
          <a:xfrm>
            <a:off x="4729973" y="5184419"/>
            <a:ext cx="876754" cy="55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ket 40"/>
          <p:cNvSpPr/>
          <p:nvPr/>
        </p:nvSpPr>
        <p:spPr>
          <a:xfrm>
            <a:off x="2122704" y="174171"/>
            <a:ext cx="339160" cy="6204858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59" y="1066971"/>
            <a:ext cx="1076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interpret results of other </a:t>
            </a:r>
            <a:r>
              <a:rPr lang="en-US" sz="40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types if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there aren’t linear coefficients?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85658" y="2477463"/>
            <a:ext cx="97886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Context. Note that prediction models might not be the same model used for explanation.</a:t>
            </a:r>
            <a:endParaRPr lang="en-US" sz="2800" b="1" dirty="0" smtClean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Marginal effects (like in regression): Score a set of data where all features except one are held at the mean or mode. The one feature that is held out will illustrate relative effects.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Accuracy benchmarks in public policy will translate into people and dollars. 1% regression error can mean $1 billion. 1% in TPR may be 10 people.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59" y="1066971"/>
            <a:ext cx="10768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choose variables?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3887" y="1923466"/>
            <a:ext cx="97886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Depends on your field, depends on your goal</a:t>
            </a:r>
            <a:endParaRPr lang="en-US" sz="2800" b="1" dirty="0" smtClean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Regularization is a statistical technique of finding variables among a pool of variables with the greatest signal and penalizing unrelated variables.  Good for prediction.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Social science frameworks start from a theory to focus on a takeaway. Good for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comms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066971"/>
            <a:ext cx="991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should I </a:t>
            </a:r>
            <a:r>
              <a:rPr lang="en-US" sz="40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 non-linear methods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787" y="3410129"/>
            <a:ext cx="7695513" cy="26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2746" y="2209800"/>
            <a:ext cx="7981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Many times, non-linear methods can capture more of the signal. 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2021" y="2808686"/>
            <a:ext cx="9683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Most academics and practitioners conflate explanatory, predictive and prescriptive. There isn’t much discussion or distinction as few outside of tech industry have implemented prescriptive systems.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9501" y="5103674"/>
            <a:ext cx="9457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Never use simple descriptive or explanatory analytics for prescriptive tasks. Prescriptive analytics requires reliable predictions.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64" y="548674"/>
            <a:ext cx="6770482" cy="43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2823" y="1548165"/>
            <a:ext cx="5397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Remember, just cause your odds ratio in a logistic regression is statistically significant does not mean you can predict a phenomenon.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208649"/>
            <a:ext cx="4361919" cy="66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39" y="1669775"/>
            <a:ext cx="38563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Predictive Analytics only works if the paradigm of the past continues into the future.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1060821"/>
            <a:ext cx="6614809" cy="51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1286" y="1669775"/>
            <a:ext cx="50888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And this is how I feel when policymakers choose to use descriptive analytics rather than letting the process run its course –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200" i="1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No! What are you doing?!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8" y="0"/>
            <a:ext cx="509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think about applying data science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</a:t>
            </a:r>
            <a:r>
              <a:rPr lang="en-US" sz="360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time</a:t>
            </a:r>
            <a:r>
              <a:rPr lang="en-US" sz="360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0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58198" y="2145497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z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 = 1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8925" y="2135404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Avenir Book" charset="0"/>
                <a:ea typeface="Avenir Book" charset="0"/>
                <a:cs typeface="Avenir Book" charset="0"/>
              </a:rPr>
              <a:t>z</a:t>
            </a:r>
            <a:r>
              <a:rPr lang="en-US" sz="4000" smtClean="0">
                <a:latin typeface="Avenir Book" charset="0"/>
                <a:ea typeface="Avenir Book" charset="0"/>
                <a:cs typeface="Avenir Book" charset="0"/>
              </a:rPr>
              <a:t> = 0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3006" y="1002235"/>
            <a:ext cx="3841427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classes,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input features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C000">
                  <a:alpha val="39000"/>
                </a:srgbClr>
              </a:gs>
              <a:gs pos="100000">
                <a:schemeClr val="accent1">
                  <a:lumMod val="75000"/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319" y="2119401"/>
            <a:ext cx="4907907" cy="687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7605" y="704980"/>
            <a:ext cx="576133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There’s probably a simple linear equation that can be used to separate the two class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724" y="866624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But wait, there’s a problem. </a:t>
            </a:r>
            <a:r>
              <a:rPr lang="en-US" sz="2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 is the problem?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0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467" y="734672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 is not bound between 0 and 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This result is not interpretable </a:t>
            </a:r>
          </a:p>
          <a:p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3495072" y="4659086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954077" y="-2430648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3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978745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595955"/>
            <a:ext cx="11160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Solution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Plug					      into			    to get     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596" y="528861"/>
            <a:ext cx="2769574" cy="1178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133" y="1005584"/>
            <a:ext cx="4040969" cy="565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470" y="1774057"/>
            <a:ext cx="6743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133599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What does this sigmoid function do?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543" y="1611618"/>
            <a:ext cx="67437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As this is a </a:t>
            </a:r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linear function, 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4543" y="2701852"/>
            <a:ext cx="98443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e should be able to interpret the coefficients.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To do so we first define odds (success </a:t>
            </a:r>
            <a:r>
              <a:rPr lang="en-US" sz="3200" i="1" dirty="0" smtClean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divided by failure):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464" y="4510853"/>
            <a:ext cx="5551858" cy="16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7493" y="981909"/>
            <a:ext cx="9844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The odds ratio compares two sets of odds where one set examines the case where  X = 1 and X = 0. 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17" y="2551569"/>
            <a:ext cx="10935919" cy="3617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543" y="3659564"/>
            <a:ext cx="2068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 in odds at these two positions</a:t>
            </a:r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7260771" y="3386245"/>
            <a:ext cx="402772" cy="873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858000" y="4019854"/>
            <a:ext cx="805543" cy="257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357" y="2375111"/>
            <a:ext cx="7436094" cy="1898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1678265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Which can be expressed in terms </a:t>
            </a:r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of the following: 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2471" y="4911581"/>
            <a:ext cx="984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other words: Just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exponentiate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the coefficient.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004628" y="3645955"/>
            <a:ext cx="979052" cy="1265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1035" y="978709"/>
            <a:ext cx="984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Interpretation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8585" y="2037752"/>
            <a:ext cx="9844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0.9 = 10% less likely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4 = 300% more likely or 4x higher chance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0.1 = 90% less likely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1 = No significant difference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081" y="2051940"/>
            <a:ext cx="5779268" cy="77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3083570"/>
            <a:ext cx="4472215" cy="641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4184169"/>
            <a:ext cx="5820034" cy="836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4" y="5479596"/>
            <a:ext cx="1635649" cy="1029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1035" y="929134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Logistic regression is optimized using Maximum Likelihood Estimation (MLE)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2197958"/>
            <a:ext cx="254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Single likelihood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99" y="3169370"/>
            <a:ext cx="332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Likelihood 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(Product of all </a:t>
            </a:r>
            <a:r>
              <a:rPr lang="en-US" sz="2000" dirty="0" err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obs</a:t>
            </a:r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9800" y="4415804"/>
            <a:ext cx="332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Log-Likelihood 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(Log transformed as exponents are hard)</a:t>
            </a:r>
            <a:endParaRPr lang="en-US" sz="24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9799" y="5712286"/>
            <a:ext cx="3322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Solve: </a:t>
            </a:r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Partial derivative of L with respect to w = 0</a:t>
            </a:r>
          </a:p>
        </p:txBody>
      </p:sp>
    </p:spTree>
    <p:extLst>
      <p:ext uri="{BB962C8B-B14F-4D97-AF65-F5344CB8AC3E}">
        <p14:creationId xmlns:p14="http://schemas.microsoft.com/office/powerpoint/2010/main" val="957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2636" y="821585"/>
            <a:ext cx="10082464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Assumptions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 usual suspects: Independence of error terms, extraneous variables are omitted, etc.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Records should not be perfectly separable.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Sample sizes need to be large for each target class (MLE is weak if targets are small). Minimum of 30 to 40 cases per parameter estimated.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Tuning is largely a matter of feature selection: it all depends on the variables that are available.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technique is well-suited for socializing an empirical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Method of choice for binary problems in economics, sociology and public policy, and applied medical.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Often </a:t>
            </a: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is outperformed in accuracy by more flexible techniques such as Random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Forests.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Limited to linear assumptions. Weak with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Use tends to be pone to high bias (bias-variance tradeoff)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10711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028" y="1856278"/>
            <a:ext cx="11479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Medical: Relative risks of medicine use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Economics: Choice models for transport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Politics: Chance of demographic leaning in one direction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Program evaluation: Estimated program effect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Support Vector </a:t>
            </a: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6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549" y="310066"/>
            <a:ext cx="7090306" cy="6438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2017705"/>
            <a:ext cx="3999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Let’s assume a modified case where we have two classes that are separated by a gap. </a:t>
            </a:r>
          </a:p>
        </p:txBody>
      </p:sp>
    </p:spTree>
    <p:extLst>
      <p:ext uri="{BB962C8B-B14F-4D97-AF65-F5344CB8AC3E}">
        <p14:creationId xmlns:p14="http://schemas.microsoft.com/office/powerpoint/2010/main" val="5847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629" y="2017705"/>
            <a:ext cx="4317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There should be some line that can separate the classes. But which?</a:t>
            </a:r>
          </a:p>
        </p:txBody>
      </p:sp>
    </p:spTree>
    <p:extLst>
      <p:ext uri="{BB962C8B-B14F-4D97-AF65-F5344CB8AC3E}">
        <p14:creationId xmlns:p14="http://schemas.microsoft.com/office/powerpoint/2010/main" val="21077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Geometry Refresher: </a:t>
                </a: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One line is written as </a:t>
                </a: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r>
                  <a:rPr lang="en-US" sz="3200" dirty="0" smtClean="0">
                    <a:solidFill>
                      <a:srgbClr val="00B0F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y = mx + b</a:t>
                </a:r>
              </a:p>
              <a:p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A line in greater in 2D is a plane:</a:t>
                </a: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= 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</m:oMath>
                </a14:m>
                <a:endParaRPr lang="en-US" sz="320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blipFill rotWithShape="0">
                <a:blip r:embed="rId4"/>
                <a:stretch>
                  <a:fillRect l="-3528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1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3156" y="902524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to describe what happened in the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xplanatory analytics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and statistical methods to test a hypothesis pertaining to a theory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predictive the future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243036" y="2858490"/>
            <a:ext cx="608798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ypes of analytics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riangle 2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686" y="1081534"/>
            <a:ext cx="44920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Goal: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Maximize the distance between each class. Gap is known as the margin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389" y="3687773"/>
            <a:ext cx="3814690" cy="107541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994079" y="4225482"/>
            <a:ext cx="3692721" cy="2158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392" y="720578"/>
            <a:ext cx="44920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How: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Find hyperplanes that sit on the edge of each group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cxnSp>
        <p:nvCxnSpPr>
          <p:cNvPr id="10" name="Straight Arrow Connector 9"/>
          <p:cNvCxnSpPr>
            <a:stCxn id="12" idx="3"/>
          </p:cNvCxnSpPr>
          <p:nvPr/>
        </p:nvCxnSpPr>
        <p:spPr>
          <a:xfrm flipV="1">
            <a:off x="4442498" y="3023962"/>
            <a:ext cx="4440245" cy="4009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776785"/>
            <a:ext cx="2982120" cy="7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023962"/>
            <a:ext cx="3132480" cy="80191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4292138" y="4152683"/>
            <a:ext cx="5309062" cy="6877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5985" y="5077695"/>
            <a:ext cx="4742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Note that points may not sit in the margin. </a:t>
            </a:r>
          </a:p>
        </p:txBody>
      </p:sp>
    </p:spTree>
    <p:extLst>
      <p:ext uri="{BB962C8B-B14F-4D97-AF65-F5344CB8AC3E}">
        <p14:creationId xmlns:p14="http://schemas.microsoft.com/office/powerpoint/2010/main" val="152086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856" y="459558"/>
            <a:ext cx="6302379" cy="63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934" y="2711572"/>
            <a:ext cx="2681405" cy="701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417" y="677624"/>
            <a:ext cx="4742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decision plane is given by the plane that is equidistant from the two decision planes.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817" y="3468706"/>
            <a:ext cx="4742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Where the decision criteria are: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0" dirty="0" smtClean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+1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&gt;0</m:t>
                    </m:r>
                  </m:oMath>
                </a14:m>
                <a:endParaRPr lang="en-US" sz="3200" b="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 smtClean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-1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B0F0"/>
                            </a:solidFill>
                            <a:latin typeface="Cambria Math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&lt;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0</m:t>
                    </m:r>
                  </m:oMath>
                </a14:m>
                <a:endParaRPr lang="en-US" sz="320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3533" t="-5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3900110"/>
            <a:ext cx="1929318" cy="925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445" y="1084439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We find the optimal hyperplanes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by maximizing the margin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1607659"/>
            <a:ext cx="3814690" cy="1075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3444" y="2844749"/>
            <a:ext cx="10337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But it is easier to minimize this transformed version of distance using quadratic programming.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7848" y="4022171"/>
            <a:ext cx="2798610" cy="548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41992" y="4181090"/>
            <a:ext cx="83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s.t.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6297" y="5078815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Sometimes the ½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is dropped as it’s a constant.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813" y="1756819"/>
            <a:ext cx="6077749" cy="1215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456" y="1106210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value of w is learned as a function of alpha.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0061" y="3311067"/>
            <a:ext cx="3725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“Linear Discriminant” Dot Product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Or Sum of the Products </a:t>
            </a:r>
          </a:p>
          <a:p>
            <a:endParaRPr lang="en-US" sz="2400" i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This is key for modifying the shape of hyperplane.</a:t>
            </a:r>
            <a:endParaRPr lang="en-US" sz="2400" i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6966857" y="2590801"/>
            <a:ext cx="3035888" cy="720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21268" y="2590800"/>
            <a:ext cx="10352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195"/>
          <a:stretch/>
        </p:blipFill>
        <p:spPr>
          <a:xfrm>
            <a:off x="3068508" y="4228409"/>
            <a:ext cx="1235587" cy="669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8132" y="3424782"/>
            <a:ext cx="2207425" cy="764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43650" y="3163172"/>
            <a:ext cx="498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Subject to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3650" y="4936399"/>
            <a:ext cx="4985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Alpha is determined through convex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080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951" y="274989"/>
            <a:ext cx="4242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Honest truth: Most problems don’t have clear margins (e.g. hard margin). Most data have ’soft margins’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8599" y="3056960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51" y="3056960"/>
            <a:ext cx="49267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Slack variables     are a measure of how far misclassified points and margin violation points are from the correct hyperplane.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“How much error can the model take?”</a:t>
            </a:r>
          </a:p>
        </p:txBody>
      </p:sp>
    </p:spTree>
    <p:extLst>
      <p:ext uri="{BB962C8B-B14F-4D97-AF65-F5344CB8AC3E}">
        <p14:creationId xmlns:p14="http://schemas.microsoft.com/office/powerpoint/2010/main" val="350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305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2027" y="3524931"/>
            <a:ext cx="2512888" cy="807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198" y="4934124"/>
            <a:ext cx="1523582" cy="7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368" y="2403128"/>
            <a:ext cx="4046534" cy="1495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597" y="587246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Slack variables enter into the optimization equation as part of a cost “penalty” – also known as regularization.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025" y="3899119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C is a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hyperparameter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used to tune how much ”slack” is given when determining the margin.</a:t>
            </a:r>
          </a:p>
        </p:txBody>
      </p:sp>
    </p:spTree>
    <p:extLst>
      <p:ext uri="{BB962C8B-B14F-4D97-AF65-F5344CB8AC3E}">
        <p14:creationId xmlns:p14="http://schemas.microsoft.com/office/powerpoint/2010/main" val="15943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733" y="1879908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How is C determined?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does C mean if it’s large? </a:t>
            </a:r>
          </a:p>
        </p:txBody>
      </p:sp>
    </p:spTree>
    <p:extLst>
      <p:ext uri="{BB962C8B-B14F-4D97-AF65-F5344CB8AC3E}">
        <p14:creationId xmlns:p14="http://schemas.microsoft.com/office/powerpoint/2010/main" val="158862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750324"/>
            <a:ext cx="99341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Analytics in this context refers to data analysis and science.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Note that in tech industry, web development, and marketing, analytics often refers to web analytics (e.g. click, views, buys).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95" y="2117558"/>
            <a:ext cx="12094905" cy="3191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2931" y="1212388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These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problems cannot be solved using linear models.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60" y="2535311"/>
            <a:ext cx="6414170" cy="1580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501" y="5110374"/>
            <a:ext cx="3605770" cy="638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351" y="4183122"/>
            <a:ext cx="3702810" cy="820820"/>
          </a:xfrm>
          <a:prstGeom prst="rect">
            <a:avLst/>
          </a:prstGeom>
        </p:spPr>
      </p:pic>
      <p:sp>
        <p:nvSpPr>
          <p:cNvPr id="7" name="Right Bracket 6"/>
          <p:cNvSpPr/>
          <p:nvPr/>
        </p:nvSpPr>
        <p:spPr>
          <a:xfrm rot="5400000">
            <a:off x="7434474" y="3099572"/>
            <a:ext cx="134353" cy="99468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7" idx="2"/>
            <a:endCxn id="5" idx="1"/>
          </p:cNvCxnSpPr>
          <p:nvPr/>
        </p:nvCxnSpPr>
        <p:spPr>
          <a:xfrm rot="16200000" flipH="1" flipV="1">
            <a:off x="6979781" y="4071662"/>
            <a:ext cx="929440" cy="114299"/>
          </a:xfrm>
          <a:prstGeom prst="bentConnector4">
            <a:avLst>
              <a:gd name="adj1" fmla="val 44476"/>
              <a:gd name="adj2" fmla="val 3000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2"/>
            <a:endCxn id="4" idx="1"/>
          </p:cNvCxnSpPr>
          <p:nvPr/>
        </p:nvCxnSpPr>
        <p:spPr>
          <a:xfrm rot="16200000" flipH="1" flipV="1">
            <a:off x="6590349" y="4518243"/>
            <a:ext cx="1765453" cy="57149"/>
          </a:xfrm>
          <a:prstGeom prst="bentConnector4">
            <a:avLst>
              <a:gd name="adj1" fmla="val 23415"/>
              <a:gd name="adj2" fmla="val 58422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48759" y="818036"/>
            <a:ext cx="10337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linear dot product can be swapped out for other non-linear relationships to take advantage of curvature and transformations in multiple dimensions. </a:t>
            </a:r>
          </a:p>
        </p:txBody>
      </p:sp>
    </p:spTree>
    <p:extLst>
      <p:ext uri="{BB962C8B-B14F-4D97-AF65-F5344CB8AC3E}">
        <p14:creationId xmlns:p14="http://schemas.microsoft.com/office/powerpoint/2010/main" val="149754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88" y="2559751"/>
            <a:ext cx="1033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Video!</a:t>
            </a:r>
          </a:p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www.youtube.com/watch?v=3liCbRZPrZA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09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Very strong at handling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Great for problems without a simple explanation (e.g. images classification, text classification, genetics, health research)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 sensitive to multicollinearity issues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Takes a long time to train in high dimensional space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Simple explanation is not possible as problem is formulated as a geometric one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Deriving probabilities may at times require fancy footwork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3868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2028" y="1487299"/>
            <a:ext cx="1147997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Pattern recognition in images: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Image recognition and retrieval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Facial expression recognition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Biology: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Gene expression in high dimensional spaces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Detecting protein folds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of topics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Personalized content for e-learning and social media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8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2192000" cy="77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7049"/>
            <a:ext cx="12099929" cy="54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1856" y="-277823"/>
            <a:ext cx="8845630" cy="118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87621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ummary stats from car sensors</a:t>
            </a: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ests that indicate the existence of relationships among sensors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algorithms that predicts relationships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riverless car that can sense danger, navigate, and drive using predictions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207712" y="2823166"/>
            <a:ext cx="601733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Driverless car example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56" y="1629229"/>
            <a:ext cx="11150163" cy="3617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796" y="921343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  <a:r>
              <a:rPr lang="en-US" sz="40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= f(x1)</a:t>
            </a:r>
            <a:endParaRPr lang="en-US" sz="4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6679" y="5431581"/>
            <a:ext cx="59730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hidden layer = controls non-linearity</a:t>
            </a:r>
          </a:p>
          <a:p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ach node 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690" y="3977319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3433" y="3952122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1005" y="1378053"/>
            <a:ext cx="176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intercepts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1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56" y="2208545"/>
            <a:ext cx="11931644" cy="3364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9482" y="1338040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= f(x1, x2, x3, x4, x5, x6, x7, x8)</a:t>
            </a:r>
            <a:endParaRPr lang="en-US" sz="36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2860" y="2714138"/>
            <a:ext cx="7524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Artificial Neural Networks are the basis of “Deep Learning”. </a:t>
            </a:r>
          </a:p>
        </p:txBody>
      </p:sp>
    </p:spTree>
    <p:extLst>
      <p:ext uri="{BB962C8B-B14F-4D97-AF65-F5344CB8AC3E}">
        <p14:creationId xmlns:p14="http://schemas.microsoft.com/office/powerpoint/2010/main" val="2044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Handles large number of features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Captures non-linear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Strong performer with missing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Used to learn complex patterns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Enormous data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Data requirements grow following a quadratic with each additional node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Computationally expensive and time consuming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Requires enormous amounts of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Determining node and layer architecture is very challenging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68371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ummary stats of fires by building type</a:t>
            </a: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ogistic model --  odds ratios tell stories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andom forest and SVM to produce low error, reliable predictions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predictions used to auto-schedule risk-based inspections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098657" y="2714111"/>
            <a:ext cx="579922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Firefighting example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0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ean, median, standard deviation</a:t>
            </a: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ypothesis tests, QED, evaluations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find a relationship, tell a story.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ow-error models, algorithms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olicies, auto-behavior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integration, new policies, standard operating protocols that use predictions to make automated decisions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70847" y="2786300"/>
            <a:ext cx="5943603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tools  and techniques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 to 3</a:t>
            </a:r>
          </a:p>
          <a:p>
            <a:r>
              <a:rPr lang="en-US" sz="20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 4, most of quant.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con.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focus on finding a relationship, not a prediction.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5 to 9</a:t>
            </a:r>
          </a:p>
          <a:p>
            <a:r>
              <a:rPr lang="en-US" sz="2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10 to 13</a:t>
            </a:r>
          </a:p>
          <a:p>
            <a:r>
              <a:rPr lang="en-US" sz="20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 and standard operating protocols that use predictions to make automated decisions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10689" y="2726142"/>
            <a:ext cx="5823287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How it maps to our class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33850</TotalTime>
  <Words>2292</Words>
  <Application>Microsoft Office PowerPoint</Application>
  <PresentationFormat>Custom</PresentationFormat>
  <Paragraphs>451</Paragraphs>
  <Slides>64</Slides>
  <Notes>64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Jeff Chen</cp:lastModifiedBy>
  <cp:revision>399</cp:revision>
  <cp:lastPrinted>2017-03-20T19:13:43Z</cp:lastPrinted>
  <dcterms:created xsi:type="dcterms:W3CDTF">2017-01-08T03:44:27Z</dcterms:created>
  <dcterms:modified xsi:type="dcterms:W3CDTF">2018-01-08T03:19:42Z</dcterms:modified>
</cp:coreProperties>
</file>